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87749-7841-4C69-A224-52077301D03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19419-C0F2-4F51-80E3-D0AEF9E7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5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9419-C0F2-4F51-80E3-D0AEF9E77C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9419-C0F2-4F51-80E3-D0AEF9E77C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9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9419-C0F2-4F51-80E3-D0AEF9E77C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3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2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7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7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2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3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3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5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39441-3911-4A28-ABD9-42B1228D3E7B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C345-12F0-4C41-92C4-8496E53C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+mn-ea"/>
                <a:cs typeface="+mn-cs"/>
              </a:rPr>
              <a:t>STOMACH</a:t>
            </a:r>
            <a:br>
              <a:rPr lang="en-US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+mn-ea"/>
                <a:cs typeface="+mn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6200"/>
            <a:ext cx="9067800" cy="678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2- Oxyntic cells = parietal </a:t>
            </a:r>
            <a:r>
              <a:rPr lang="en-US" sz="2400" b="1" dirty="0" smtClean="0">
                <a:solidFill>
                  <a:srgbClr val="FF0000"/>
                </a:solidFill>
              </a:rPr>
              <a:t>cells: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Site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1800" b="1" dirty="0"/>
              <a:t>mainly in the middle part of the gland.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Functions:</a:t>
            </a:r>
          </a:p>
          <a:p>
            <a:pPr marL="0" indent="0">
              <a:buNone/>
            </a:pPr>
            <a:r>
              <a:rPr lang="en-US" sz="1800" b="1" dirty="0"/>
              <a:t>1- Secrete HCL</a:t>
            </a:r>
          </a:p>
          <a:p>
            <a:pPr marL="0" indent="0">
              <a:buNone/>
            </a:pPr>
            <a:r>
              <a:rPr lang="en-US" sz="1800" b="1" dirty="0"/>
              <a:t>2- Secrete the intrinsic factor for vitamin B12 absorption.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Structure: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LM: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Shape: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  <a:r>
              <a:rPr lang="en-US" sz="1800" b="1" dirty="0" smtClean="0"/>
              <a:t>large cells</a:t>
            </a:r>
            <a:r>
              <a:rPr lang="en-US" sz="1800" b="1" dirty="0"/>
              <a:t>, usually appearing </a:t>
            </a:r>
            <a:r>
              <a:rPr lang="en-US" sz="1800" b="1" dirty="0" smtClean="0"/>
              <a:t>rounded or pyramidal</a:t>
            </a:r>
            <a:r>
              <a:rPr lang="en-US" sz="1800" b="1" dirty="0"/>
              <a:t>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Nucleus: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1800" b="1" dirty="0"/>
              <a:t>rounded.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Cytoplasm: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1800" b="1" dirty="0"/>
              <a:t>deep </a:t>
            </a:r>
            <a:r>
              <a:rPr lang="en-US" sz="1800" b="1" dirty="0" smtClean="0"/>
              <a:t>acidophilic due </a:t>
            </a:r>
            <a:r>
              <a:rPr lang="en-US" sz="1800" b="1" dirty="0"/>
              <a:t>to the </a:t>
            </a:r>
            <a:r>
              <a:rPr lang="en-US" sz="1800" b="1" dirty="0">
                <a:solidFill>
                  <a:srgbClr val="FF0000"/>
                </a:solidFill>
              </a:rPr>
              <a:t>high </a:t>
            </a:r>
            <a:r>
              <a:rPr lang="en-US" sz="1800" b="1" dirty="0" smtClean="0">
                <a:solidFill>
                  <a:srgbClr val="FF0000"/>
                </a:solidFill>
              </a:rPr>
              <a:t>density of </a:t>
            </a:r>
            <a:r>
              <a:rPr lang="en-US" sz="1800" b="1" dirty="0">
                <a:solidFill>
                  <a:srgbClr val="FF0000"/>
                </a:solidFill>
              </a:rPr>
              <a:t>mitochondria 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575"/>
            <a:ext cx="32004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5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76204"/>
            <a:ext cx="8991600" cy="762000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 Light"/>
              </a:rPr>
              <a:t>How does the oxyntic cell adapt to its function?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The parietal cell </a:t>
            </a:r>
            <a:r>
              <a:rPr lang="en-US" sz="1800" b="1" dirty="0" smtClean="0"/>
              <a:t>has an ultrastractures help to adapt its function include:</a:t>
            </a:r>
          </a:p>
          <a:p>
            <a:pPr marL="0" indent="0">
              <a:buNone/>
            </a:pPr>
            <a:r>
              <a:rPr lang="en-US" sz="1800" b="1" dirty="0" smtClean="0"/>
              <a:t>1- </a:t>
            </a:r>
            <a:r>
              <a:rPr lang="en-US" sz="1800" b="1" dirty="0"/>
              <a:t>They have </a:t>
            </a:r>
            <a:r>
              <a:rPr lang="en-US" sz="2000" b="1" dirty="0">
                <a:solidFill>
                  <a:srgbClr val="FF0000"/>
                </a:solidFill>
              </a:rPr>
              <a:t>intracellular canaliculi</a:t>
            </a:r>
            <a:r>
              <a:rPr lang="en-US" sz="1800" b="1" dirty="0"/>
              <a:t>: deep invaginations of the apical plasma membrane into the cytoplasm, connected with the lumen of the gastric gland &amp; bear numerous microvilli            increase surface area for an active ion pump.</a:t>
            </a:r>
          </a:p>
          <a:p>
            <a:pPr marL="0" indent="0">
              <a:buNone/>
            </a:pPr>
            <a:r>
              <a:rPr lang="en-US" sz="1800" b="1" dirty="0"/>
              <a:t>2</a:t>
            </a:r>
            <a:r>
              <a:rPr lang="en-US" sz="1800" dirty="0"/>
              <a:t>- </a:t>
            </a:r>
            <a:r>
              <a:rPr lang="en-US" sz="2000" b="1" dirty="0">
                <a:solidFill>
                  <a:srgbClr val="FF0000"/>
                </a:solidFill>
              </a:rPr>
              <a:t>Tubulovesicular system</a:t>
            </a:r>
            <a:r>
              <a:rPr lang="en-US" sz="1800" dirty="0"/>
              <a:t>: </a:t>
            </a:r>
            <a:r>
              <a:rPr lang="en-US" sz="1800" b="1" dirty="0"/>
              <a:t>it is a reservoir of plasma membranes contain proton pump: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In active state</a:t>
            </a:r>
            <a:r>
              <a:rPr lang="en-US" sz="1800" b="1" dirty="0"/>
              <a:t>: membranes of the tubulovesicular system decrease(inserted into the wall of the canaliculi forming numerous microvilli).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In resting state</a:t>
            </a:r>
            <a:r>
              <a:rPr lang="en-US" sz="1800" b="1" dirty="0"/>
              <a:t>: membranes increase, microvilli decrease.</a:t>
            </a:r>
          </a:p>
          <a:p>
            <a:pPr marL="0" indent="0">
              <a:buNone/>
            </a:pPr>
            <a:r>
              <a:rPr lang="en-US" sz="1800" b="1" dirty="0"/>
              <a:t>3- </a:t>
            </a:r>
            <a:r>
              <a:rPr lang="en-US" sz="2000" b="1" dirty="0">
                <a:solidFill>
                  <a:srgbClr val="FF0000"/>
                </a:solidFill>
              </a:rPr>
              <a:t>Numerous mitochondria</a:t>
            </a:r>
            <a:r>
              <a:rPr lang="en-US" sz="2000" b="1" dirty="0"/>
              <a:t> </a:t>
            </a:r>
            <a:r>
              <a:rPr lang="en-US" sz="1800" b="1" dirty="0"/>
              <a:t>   </a:t>
            </a:r>
            <a:r>
              <a:rPr lang="en-US" sz="1800" b="1" dirty="0" smtClean="0"/>
              <a:t>         </a:t>
            </a:r>
            <a:r>
              <a:rPr lang="en-US" sz="1800" b="1" dirty="0"/>
              <a:t>energy for active ion pump.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1676400"/>
            <a:ext cx="6096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05210"/>
            <a:ext cx="6096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33822"/>
            <a:ext cx="5791200" cy="292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33823"/>
            <a:ext cx="3276600" cy="284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7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Synthesis of HCL by the parietal cells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50958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447800"/>
            <a:ext cx="899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1.</a:t>
            </a:r>
            <a:r>
              <a:rPr lang="en-US" sz="1600" b="1" dirty="0" smtClean="0">
                <a:solidFill>
                  <a:srgbClr val="FF0000"/>
                </a:solidFill>
              </a:rPr>
              <a:t>Water </a:t>
            </a:r>
            <a:r>
              <a:rPr lang="en-US" sz="1600" b="1" dirty="0">
                <a:solidFill>
                  <a:srgbClr val="FF0000"/>
                </a:solidFill>
              </a:rPr>
              <a:t>(H2O) </a:t>
            </a:r>
            <a:r>
              <a:rPr lang="en-US" sz="1600" b="1" dirty="0"/>
              <a:t>within the parietal cell is split into a hydrogen ion (H</a:t>
            </a:r>
            <a:r>
              <a:rPr lang="en-US" sz="1600" b="1" dirty="0" smtClean="0"/>
              <a:t>+) and </a:t>
            </a:r>
            <a:r>
              <a:rPr lang="en-US" sz="1600" b="1" dirty="0"/>
              <a:t>a hydroxide ion (OH–).</a:t>
            </a:r>
          </a:p>
          <a:p>
            <a:r>
              <a:rPr lang="en-US" sz="1600" b="1" dirty="0" smtClean="0"/>
              <a:t>2.</a:t>
            </a:r>
            <a:r>
              <a:rPr lang="en-US" sz="1600" b="1" dirty="0" smtClean="0">
                <a:solidFill>
                  <a:srgbClr val="FF0000"/>
                </a:solidFill>
              </a:rPr>
              <a:t>H</a:t>
            </a:r>
            <a:r>
              <a:rPr lang="en-US" sz="1600" b="1" dirty="0">
                <a:solidFill>
                  <a:srgbClr val="FF0000"/>
                </a:solidFill>
              </a:rPr>
              <a:t>+ </a:t>
            </a:r>
            <a:r>
              <a:rPr lang="en-US" sz="1600" b="1" dirty="0"/>
              <a:t>is pumped into the lumen of the gastric gland by an H+/K+ </a:t>
            </a:r>
            <a:r>
              <a:rPr lang="en-US" sz="1600" b="1" dirty="0" smtClean="0"/>
              <a:t>pump.</a:t>
            </a:r>
          </a:p>
          <a:p>
            <a:r>
              <a:rPr lang="en-US" sz="1600" b="1" dirty="0" smtClean="0"/>
              <a:t>3.</a:t>
            </a:r>
            <a:r>
              <a:rPr lang="en-US" sz="1600" b="1" dirty="0" smtClean="0">
                <a:solidFill>
                  <a:srgbClr val="FF0000"/>
                </a:solidFill>
              </a:rPr>
              <a:t>OH</a:t>
            </a:r>
            <a:r>
              <a:rPr lang="en-US" sz="1600" b="1" dirty="0">
                <a:solidFill>
                  <a:srgbClr val="FF0000"/>
                </a:solidFill>
              </a:rPr>
              <a:t>– </a:t>
            </a:r>
            <a:r>
              <a:rPr lang="en-US" sz="1600" b="1" dirty="0"/>
              <a:t>bonds with carbon dioxide (CO2) to form bicarbonate ion (HCO3</a:t>
            </a:r>
            <a:r>
              <a:rPr lang="en-US" sz="1600" b="1" dirty="0" smtClean="0"/>
              <a:t>–).</a:t>
            </a:r>
          </a:p>
          <a:p>
            <a:r>
              <a:rPr lang="en-US" sz="1600" b="1" dirty="0"/>
              <a:t>4. An exchange occurs as </a:t>
            </a:r>
            <a:r>
              <a:rPr lang="en-US" sz="1600" b="1" dirty="0">
                <a:solidFill>
                  <a:srgbClr val="FF0000"/>
                </a:solidFill>
              </a:rPr>
              <a:t>HCO3–</a:t>
            </a:r>
            <a:r>
              <a:rPr lang="en-US" sz="1600" b="1" dirty="0"/>
              <a:t> is transported out of the parietal </a:t>
            </a:r>
            <a:r>
              <a:rPr lang="en-US" sz="1600" b="1" dirty="0" smtClean="0"/>
              <a:t>cell (HCO3</a:t>
            </a:r>
            <a:r>
              <a:rPr lang="en-US" sz="1600" b="1" dirty="0"/>
              <a:t>– then enters the blood), while chloride ion (Cl–) is </a:t>
            </a:r>
            <a:r>
              <a:rPr lang="en-US" sz="1600" b="1" dirty="0" smtClean="0"/>
              <a:t>transported into </a:t>
            </a:r>
            <a:r>
              <a:rPr lang="en-US" sz="1600" b="1" dirty="0"/>
              <a:t>the parietal cell; Cl– then enters the lumen of the </a:t>
            </a:r>
            <a:r>
              <a:rPr lang="en-US" sz="1600" b="1" dirty="0" smtClean="0"/>
              <a:t>gastric gland.</a:t>
            </a:r>
          </a:p>
          <a:p>
            <a:r>
              <a:rPr lang="en-US" sz="1600" b="1" dirty="0"/>
              <a:t>5. Within the lumen of the gastric gland, </a:t>
            </a:r>
            <a:r>
              <a:rPr lang="en-US" sz="1600" b="1" dirty="0">
                <a:solidFill>
                  <a:srgbClr val="FF0000"/>
                </a:solidFill>
              </a:rPr>
              <a:t>Cl–</a:t>
            </a:r>
            <a:r>
              <a:rPr lang="en-US" sz="1600" b="1" dirty="0"/>
              <a:t> combines with H+ to </a:t>
            </a:r>
            <a:r>
              <a:rPr lang="en-US" sz="1600" b="1" dirty="0" smtClean="0"/>
              <a:t>form </a:t>
            </a:r>
            <a:r>
              <a:rPr lang="en-US" sz="1600" b="1" dirty="0" smtClean="0">
                <a:solidFill>
                  <a:srgbClr val="FF0000"/>
                </a:solidFill>
              </a:rPr>
              <a:t>hydrochloric </a:t>
            </a:r>
            <a:r>
              <a:rPr lang="en-US" sz="1600" b="1" dirty="0">
                <a:solidFill>
                  <a:srgbClr val="FF0000"/>
                </a:solidFill>
              </a:rPr>
              <a:t>acid (HCl)</a:t>
            </a:r>
            <a:r>
              <a:rPr lang="en-US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70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"/>
            <a:ext cx="8915400" cy="1028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chief cells=Peptic cells =zymogenic cells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Number</a:t>
            </a:r>
            <a:r>
              <a:rPr lang="en-US" sz="1800" b="1" dirty="0"/>
              <a:t>: the most numerous cells.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Function</a:t>
            </a:r>
            <a:r>
              <a:rPr lang="en-US" sz="1800" b="1" dirty="0"/>
              <a:t>: secrete pepsin &amp; gastric lipase.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Site</a:t>
            </a:r>
            <a:r>
              <a:rPr lang="en-US" sz="1800" b="1" dirty="0"/>
              <a:t>: present mainly in the base of the gland.</a:t>
            </a:r>
          </a:p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Structure</a:t>
            </a:r>
            <a:r>
              <a:rPr lang="en-US" sz="1800" b="1" dirty="0"/>
              <a:t>: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LM</a:t>
            </a:r>
            <a:r>
              <a:rPr lang="en-US" sz="1800" b="1" dirty="0"/>
              <a:t>: pyramidal cells with a  basal basophilic cytoplasm &amp; apical acidophilic granules(zymogen granules</a:t>
            </a:r>
            <a:r>
              <a:rPr lang="en-US" sz="1800" b="1" dirty="0" smtClean="0"/>
              <a:t>).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How does the peptic cell adapt to its function</a:t>
            </a:r>
            <a:r>
              <a:rPr lang="en-US" sz="1800" b="1" dirty="0" smtClean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B0F0"/>
                </a:solidFill>
              </a:rPr>
              <a:t>EM: protein secreting cells: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1- Basal rER.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2- </a:t>
            </a:r>
            <a:r>
              <a:rPr lang="en-US" sz="1800" b="1" dirty="0">
                <a:solidFill>
                  <a:srgbClr val="002060"/>
                </a:solidFill>
              </a:rPr>
              <a:t>Supranuclear Golgi complex.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2- Apical secretory granules.</a:t>
            </a:r>
          </a:p>
          <a:p>
            <a:pPr marL="0" indent="0"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19401"/>
            <a:ext cx="378142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51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106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76200"/>
            <a:ext cx="8915400" cy="990600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 Light"/>
              </a:rPr>
              <a:t>4- Enteroendocrine cells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443841"/>
            <a:ext cx="8915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Site</a:t>
            </a:r>
            <a:r>
              <a:rPr lang="en-US" b="1" dirty="0"/>
              <a:t>: mainly in the base of the gland.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Function</a:t>
            </a:r>
            <a:r>
              <a:rPr lang="en-US" dirty="0"/>
              <a:t>: </a:t>
            </a:r>
            <a:r>
              <a:rPr lang="en-US" b="1" dirty="0"/>
              <a:t>They belong to the diffuse neuroendocrine system; secrete peptide </a:t>
            </a:r>
            <a:r>
              <a:rPr lang="en-US" b="1" dirty="0" smtClean="0"/>
              <a:t>hormones.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0000"/>
                </a:solidFill>
              </a:rPr>
              <a:t>In the fundus </a:t>
            </a:r>
            <a:r>
              <a:rPr lang="en-US" b="1" dirty="0"/>
              <a:t>small enteroendocrine cells </a:t>
            </a:r>
            <a:r>
              <a:rPr lang="en-US" b="1" dirty="0" smtClean="0"/>
              <a:t>secreting </a:t>
            </a:r>
            <a:r>
              <a:rPr lang="en-US" b="1" dirty="0" smtClean="0">
                <a:solidFill>
                  <a:srgbClr val="FF0000"/>
                </a:solidFill>
              </a:rPr>
              <a:t>serotonin </a:t>
            </a:r>
            <a:r>
              <a:rPr lang="en-US" b="1" dirty="0">
                <a:solidFill>
                  <a:srgbClr val="FF0000"/>
                </a:solidFill>
              </a:rPr>
              <a:t>(5-hydroxytryptamine</a:t>
            </a:r>
            <a:r>
              <a:rPr lang="en-US" b="1" dirty="0"/>
              <a:t>) are found at the </a:t>
            </a:r>
            <a:r>
              <a:rPr lang="en-US" b="1" dirty="0" smtClean="0"/>
              <a:t>basal lamina </a:t>
            </a:r>
            <a:r>
              <a:rPr lang="en-US" b="1" dirty="0"/>
              <a:t>of the gastric </a:t>
            </a:r>
            <a:r>
              <a:rPr lang="en-US" b="1" dirty="0" smtClean="0"/>
              <a:t>glands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In the </a:t>
            </a:r>
            <a:r>
              <a:rPr lang="en-US" b="1" dirty="0">
                <a:solidFill>
                  <a:srgbClr val="FF0000"/>
                </a:solidFill>
              </a:rPr>
              <a:t>pylorus</a:t>
            </a:r>
            <a:r>
              <a:rPr lang="en-US" b="1" dirty="0"/>
              <a:t> other enteroendocrine cells are located in </a:t>
            </a:r>
            <a:r>
              <a:rPr lang="en-US" b="1" dirty="0" smtClean="0"/>
              <a:t>contact with </a:t>
            </a:r>
            <a:r>
              <a:rPr lang="en-US" b="1" dirty="0"/>
              <a:t>the </a:t>
            </a:r>
            <a:r>
              <a:rPr lang="en-US" b="1" dirty="0" smtClean="0"/>
              <a:t>glandular lumens</a:t>
            </a:r>
            <a:r>
              <a:rPr lang="en-US" b="1" dirty="0"/>
              <a:t>, including </a:t>
            </a:r>
            <a:r>
              <a:rPr lang="en-US" b="1" dirty="0">
                <a:solidFill>
                  <a:srgbClr val="FF0000"/>
                </a:solidFill>
              </a:rPr>
              <a:t>G cells </a:t>
            </a:r>
            <a:r>
              <a:rPr lang="en-US" b="1" dirty="0" smtClean="0">
                <a:solidFill>
                  <a:srgbClr val="FF0000"/>
                </a:solidFill>
              </a:rPr>
              <a:t>producing the </a:t>
            </a:r>
            <a:r>
              <a:rPr lang="en-US" b="1" dirty="0">
                <a:solidFill>
                  <a:srgbClr val="FF0000"/>
                </a:solidFill>
              </a:rPr>
              <a:t>peptide </a:t>
            </a:r>
            <a:r>
              <a:rPr lang="en-US" b="1" dirty="0" smtClean="0">
                <a:solidFill>
                  <a:srgbClr val="FF0000"/>
                </a:solidFill>
              </a:rPr>
              <a:t>gastrin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Structure: </a:t>
            </a:r>
          </a:p>
          <a:p>
            <a:r>
              <a:rPr lang="en-US" b="1" dirty="0">
                <a:solidFill>
                  <a:srgbClr val="FF0000"/>
                </a:solidFill>
              </a:rPr>
              <a:t>LM</a:t>
            </a:r>
            <a:r>
              <a:rPr lang="en-US" dirty="0"/>
              <a:t>: </a:t>
            </a:r>
            <a:r>
              <a:rPr lang="en-US" b="1" dirty="0"/>
              <a:t>pale, they are best visualized by immunohistochemical staining for their peptide hormones.</a:t>
            </a:r>
          </a:p>
          <a:p>
            <a:r>
              <a:rPr lang="en-US" b="1" dirty="0">
                <a:solidFill>
                  <a:srgbClr val="FF0000"/>
                </a:solidFill>
              </a:rPr>
              <a:t>EM: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Of 2 types </a:t>
            </a:r>
            <a:r>
              <a:rPr lang="en-US" dirty="0"/>
              <a:t>: </a:t>
            </a:r>
            <a:r>
              <a:rPr lang="en-US" b="1" dirty="0"/>
              <a:t>either </a:t>
            </a:r>
            <a:r>
              <a:rPr lang="en-US" b="1" dirty="0">
                <a:solidFill>
                  <a:srgbClr val="FF0000"/>
                </a:solidFill>
              </a:rPr>
              <a:t>closed type </a:t>
            </a:r>
            <a:r>
              <a:rPr lang="en-US" b="1" dirty="0"/>
              <a:t>(do not reach the lumen) or </a:t>
            </a:r>
            <a:r>
              <a:rPr lang="en-US" b="1" dirty="0">
                <a:solidFill>
                  <a:srgbClr val="FF0000"/>
                </a:solidFill>
              </a:rPr>
              <a:t>open type </a:t>
            </a:r>
            <a:r>
              <a:rPr lang="en-US" b="1" dirty="0"/>
              <a:t>(reach the lumen by their microvilli).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Pyramidal cells </a:t>
            </a:r>
            <a:r>
              <a:rPr lang="en-US" b="1" dirty="0"/>
              <a:t>with basal secretory granules </a:t>
            </a:r>
            <a:r>
              <a:rPr lang="en-US" b="1" dirty="0">
                <a:solidFill>
                  <a:srgbClr val="FF0000"/>
                </a:solidFill>
              </a:rPr>
              <a:t>(WHY)</a:t>
            </a:r>
            <a:r>
              <a:rPr lang="en-US" b="1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3581400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2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9906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5- Stem cells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943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Site</a:t>
            </a:r>
            <a:r>
              <a:rPr lang="en-US" sz="2000" b="1" dirty="0"/>
              <a:t>: mainly in the upper part of the gland. </a:t>
            </a: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Function</a:t>
            </a:r>
            <a:r>
              <a:rPr lang="en-US" sz="2000" b="1" dirty="0"/>
              <a:t>: They proliferate and move upward to differentiate into the surface mucous cells or downward to differentiate into all other cells lining the gastric glands</a:t>
            </a:r>
            <a:r>
              <a:rPr lang="en-US" sz="2000" b="1" dirty="0" smtClean="0"/>
              <a:t>.</a:t>
            </a:r>
          </a:p>
          <a:p>
            <a:pPr marL="0" indent="0">
              <a:buNone/>
            </a:pPr>
            <a:endParaRPr lang="en-US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Structure</a:t>
            </a:r>
            <a:r>
              <a:rPr lang="en-US" sz="2000" b="1" dirty="0"/>
              <a:t>: low columnar cells with mitotic figures.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1"/>
            <a:ext cx="3276600" cy="39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7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76200"/>
            <a:ext cx="8991600" cy="678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II-Mucosa </a:t>
            </a:r>
            <a:r>
              <a:rPr lang="en-US" sz="2000" b="1" dirty="0">
                <a:solidFill>
                  <a:srgbClr val="FF0000"/>
                </a:solidFill>
              </a:rPr>
              <a:t>of the </a:t>
            </a:r>
            <a:r>
              <a:rPr lang="en-US" sz="2000" b="1" dirty="0" smtClean="0">
                <a:solidFill>
                  <a:srgbClr val="FF0000"/>
                </a:solidFill>
              </a:rPr>
              <a:t>cardia: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/>
              <a:t>1- Shallow gastric pits, lined by surface mucous cells.</a:t>
            </a:r>
          </a:p>
          <a:p>
            <a:pPr marL="0" indent="0">
              <a:buNone/>
            </a:pPr>
            <a:r>
              <a:rPr lang="en-US" sz="1800" b="1" dirty="0"/>
              <a:t>2- The lamina propria contains </a:t>
            </a:r>
            <a:r>
              <a:rPr lang="en-US" sz="1800" b="1" dirty="0">
                <a:solidFill>
                  <a:srgbClr val="FF0000"/>
                </a:solidFill>
              </a:rPr>
              <a:t>simple branched coiled tubular glands </a:t>
            </a:r>
            <a:r>
              <a:rPr lang="en-US" sz="1800" b="1" dirty="0"/>
              <a:t>lined mainly by mucus secreting cells.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Function </a:t>
            </a:r>
            <a:r>
              <a:rPr lang="en-US" sz="1800" b="1" dirty="0"/>
              <a:t>:Together with mucosal esophageal glands, they protect epithelium against gastric reflux.</a:t>
            </a:r>
          </a:p>
          <a:p>
            <a:pPr marL="0" indent="0">
              <a:buNone/>
            </a:pP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2209800"/>
            <a:ext cx="6019801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4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III- Pyloric mucosa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0678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1- </a:t>
            </a:r>
            <a:r>
              <a:rPr lang="en-US" sz="2000" b="1" dirty="0">
                <a:solidFill>
                  <a:srgbClr val="FF0000"/>
                </a:solidFill>
              </a:rPr>
              <a:t>Wide and deep gastric pits </a:t>
            </a:r>
            <a:r>
              <a:rPr lang="en-US" sz="2000" b="1" dirty="0"/>
              <a:t>(occupying more than ½ of the length of the mucosa</a:t>
            </a:r>
            <a:r>
              <a:rPr lang="en-US" sz="2000" b="1" dirty="0" smtClean="0"/>
              <a:t>).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2- </a:t>
            </a:r>
            <a:r>
              <a:rPr lang="en-US" sz="2000" b="1" dirty="0">
                <a:solidFill>
                  <a:srgbClr val="FF0000"/>
                </a:solidFill>
              </a:rPr>
              <a:t>The lamina propria </a:t>
            </a:r>
            <a:r>
              <a:rPr lang="en-US" sz="2000" b="1" dirty="0"/>
              <a:t>contains the </a:t>
            </a:r>
            <a:r>
              <a:rPr lang="en-US" sz="2000" b="1" dirty="0">
                <a:solidFill>
                  <a:srgbClr val="FF0000"/>
                </a:solidFill>
              </a:rPr>
              <a:t>simple branched coiled tubular glands </a:t>
            </a:r>
            <a:r>
              <a:rPr lang="en-US" sz="2000" b="1" dirty="0"/>
              <a:t>which are lined mainly by </a:t>
            </a:r>
            <a:r>
              <a:rPr lang="en-US" sz="2000" b="1" dirty="0">
                <a:solidFill>
                  <a:srgbClr val="FF0000"/>
                </a:solidFill>
              </a:rPr>
              <a:t>mucus secreting cells </a:t>
            </a:r>
            <a:r>
              <a:rPr lang="en-US" sz="2000" b="1" dirty="0"/>
              <a:t>and some </a:t>
            </a:r>
            <a:r>
              <a:rPr lang="en-US" sz="2000" b="1" dirty="0">
                <a:solidFill>
                  <a:srgbClr val="FF0000"/>
                </a:solidFill>
              </a:rPr>
              <a:t>enteroendocrine cells </a:t>
            </a:r>
            <a:r>
              <a:rPr lang="en-US" sz="2000" b="1" dirty="0"/>
              <a:t>( especially those secreting gastrin).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3200400"/>
            <a:ext cx="42433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7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9067800" cy="1325563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Functions of </a:t>
            </a:r>
            <a:r>
              <a:rPr lang="en-US" b="1" dirty="0" smtClean="0">
                <a:solidFill>
                  <a:sysClr val="windowText" lastClr="000000"/>
                </a:solidFill>
                <a:latin typeface="Calibri Light"/>
              </a:rPr>
              <a:t>the stomach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■ </a:t>
            </a:r>
            <a:r>
              <a:rPr lang="en-US" sz="2600" b="1" dirty="0" smtClean="0"/>
              <a:t>To </a:t>
            </a:r>
            <a:r>
              <a:rPr lang="en-US" sz="2600" b="1" dirty="0"/>
              <a:t>continue the digestion of carbohydrates initiated by</a:t>
            </a:r>
          </a:p>
          <a:p>
            <a:pPr marL="0" indent="0">
              <a:buNone/>
            </a:pPr>
            <a:r>
              <a:rPr lang="en-US" sz="2600" b="1" dirty="0"/>
              <a:t>the </a:t>
            </a:r>
            <a:r>
              <a:rPr lang="en-US" sz="2600" b="1" dirty="0">
                <a:solidFill>
                  <a:srgbClr val="FF0000"/>
                </a:solidFill>
              </a:rPr>
              <a:t>amylase </a:t>
            </a:r>
            <a:r>
              <a:rPr lang="en-US" sz="2600" b="1">
                <a:solidFill>
                  <a:srgbClr val="FF0000"/>
                </a:solidFill>
              </a:rPr>
              <a:t>of </a:t>
            </a:r>
            <a:r>
              <a:rPr lang="en-US" sz="2600" b="1" smtClean="0">
                <a:solidFill>
                  <a:srgbClr val="FF0000"/>
                </a:solidFill>
              </a:rPr>
              <a:t>saliva</a:t>
            </a:r>
            <a:r>
              <a:rPr lang="en-US" sz="2600" b="1" dirty="0"/>
              <a:t>.</a:t>
            </a:r>
            <a:endParaRPr lang="en-US" sz="2600" b="1" dirty="0"/>
          </a:p>
          <a:p>
            <a:pPr marL="0" indent="0">
              <a:buNone/>
            </a:pPr>
            <a:r>
              <a:rPr lang="en-US" sz="2600" dirty="0"/>
              <a:t>■ </a:t>
            </a:r>
            <a:r>
              <a:rPr lang="en-US" sz="2600" b="1" dirty="0" smtClean="0"/>
              <a:t>To </a:t>
            </a:r>
            <a:r>
              <a:rPr lang="en-US" sz="2600" b="1" dirty="0"/>
              <a:t>add an acidic ﬂuid to the ingested food and mixing its</a:t>
            </a:r>
          </a:p>
          <a:p>
            <a:pPr marL="0" indent="0">
              <a:buNone/>
            </a:pPr>
            <a:r>
              <a:rPr lang="en-US" sz="2600" b="1" dirty="0"/>
              <a:t>contents into a viscous mass called </a:t>
            </a:r>
            <a:r>
              <a:rPr lang="en-US" sz="2600" b="1" dirty="0">
                <a:solidFill>
                  <a:srgbClr val="FF0000"/>
                </a:solidFill>
              </a:rPr>
              <a:t>chyme</a:t>
            </a:r>
            <a:r>
              <a:rPr lang="en-US" sz="2600" b="1" dirty="0"/>
              <a:t> by the churning activity of the </a:t>
            </a:r>
            <a:r>
              <a:rPr lang="en-US" sz="2600" b="1" dirty="0" smtClean="0"/>
              <a:t>muscularis.</a:t>
            </a:r>
            <a:endParaRPr lang="en-US" sz="2600" b="1" dirty="0"/>
          </a:p>
          <a:p>
            <a:pPr marL="0" indent="0">
              <a:buNone/>
            </a:pPr>
            <a:r>
              <a:rPr lang="en-US" sz="2600" dirty="0"/>
              <a:t>■ </a:t>
            </a:r>
            <a:r>
              <a:rPr lang="en-US" sz="2600" b="1" dirty="0" smtClean="0"/>
              <a:t>To </a:t>
            </a:r>
            <a:r>
              <a:rPr lang="en-US" sz="2600" b="1" dirty="0"/>
              <a:t>begin digestion of triglycerides by a secreted </a:t>
            </a:r>
            <a:r>
              <a:rPr lang="en-US" sz="2600" b="1" dirty="0">
                <a:solidFill>
                  <a:srgbClr val="FF0000"/>
                </a:solidFill>
              </a:rPr>
              <a:t>lipase</a:t>
            </a:r>
            <a:r>
              <a:rPr lang="en-US" sz="2600" b="1" dirty="0"/>
              <a:t>, and</a:t>
            </a:r>
          </a:p>
          <a:p>
            <a:pPr marL="0" indent="0">
              <a:buNone/>
            </a:pPr>
            <a:r>
              <a:rPr lang="en-US" sz="2600" b="1" dirty="0"/>
              <a:t>■ </a:t>
            </a:r>
            <a:r>
              <a:rPr lang="en-US" sz="2600" b="1" dirty="0" smtClean="0"/>
              <a:t>To </a:t>
            </a:r>
            <a:r>
              <a:rPr lang="en-US" sz="2600" b="1" dirty="0"/>
              <a:t>promote the initial digestion of proteins with the</a:t>
            </a:r>
          </a:p>
          <a:p>
            <a:pPr marL="0" indent="0">
              <a:buNone/>
            </a:pPr>
            <a:r>
              <a:rPr lang="en-US" sz="2600" b="1" dirty="0"/>
              <a:t>enzyme </a:t>
            </a:r>
            <a:r>
              <a:rPr lang="en-US" sz="2600" b="1" dirty="0" smtClean="0">
                <a:solidFill>
                  <a:srgbClr val="FF0000"/>
                </a:solidFill>
              </a:rPr>
              <a:t>pepsin</a:t>
            </a:r>
            <a:r>
              <a:rPr lang="en-US" sz="2600" b="1" dirty="0" smtClean="0"/>
              <a:t>.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944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submucosa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 smtClean="0"/>
              <a:t>composed </a:t>
            </a:r>
            <a:r>
              <a:rPr lang="en-US" sz="2800" b="1" dirty="0"/>
              <a:t>of connective tissue with large blood and</a:t>
            </a:r>
          </a:p>
          <a:p>
            <a:pPr marL="0" indent="0">
              <a:buNone/>
            </a:pPr>
            <a:r>
              <a:rPr lang="en-US" sz="2800" b="1" dirty="0"/>
              <a:t>lymph vessels and many lymphoid </a:t>
            </a:r>
            <a:r>
              <a:rPr lang="en-US" sz="2800" b="1" dirty="0" smtClean="0"/>
              <a:t>cells, macrophages</a:t>
            </a:r>
            <a:r>
              <a:rPr lang="en-US" sz="2800" b="1" dirty="0"/>
              <a:t>, and</a:t>
            </a:r>
          </a:p>
          <a:p>
            <a:pPr marL="0" indent="0">
              <a:buNone/>
            </a:pPr>
            <a:r>
              <a:rPr lang="en-US" sz="2800" b="1" dirty="0"/>
              <a:t>mast cells.</a:t>
            </a:r>
          </a:p>
        </p:txBody>
      </p:sp>
    </p:spTree>
    <p:extLst>
      <p:ext uri="{BB962C8B-B14F-4D97-AF65-F5344CB8AC3E}">
        <p14:creationId xmlns:p14="http://schemas.microsoft.com/office/powerpoint/2010/main" val="32110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muscularis and the serosa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181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b="1" dirty="0" smtClean="0"/>
              <a:t>Has </a:t>
            </a:r>
            <a:r>
              <a:rPr lang="en-US" sz="1800" b="1" dirty="0">
                <a:solidFill>
                  <a:srgbClr val="FF0000"/>
                </a:solidFill>
              </a:rPr>
              <a:t>three poorly defned layers </a:t>
            </a:r>
            <a:r>
              <a:rPr lang="en-US" sz="1800" b="1" dirty="0" smtClean="0"/>
              <a:t>of smooth </a:t>
            </a:r>
            <a:r>
              <a:rPr lang="en-US" sz="1800" b="1" dirty="0"/>
              <a:t>muscle: an </a:t>
            </a:r>
            <a:r>
              <a:rPr lang="en-US" sz="1800" b="1" dirty="0">
                <a:solidFill>
                  <a:srgbClr val="FF0000"/>
                </a:solidFill>
              </a:rPr>
              <a:t>outer longitudinal layer</a:t>
            </a:r>
            <a:r>
              <a:rPr lang="en-US" sz="1800" b="1" dirty="0"/>
              <a:t>, a middle </a:t>
            </a:r>
            <a:r>
              <a:rPr lang="en-US" sz="1800" b="1" dirty="0" smtClean="0"/>
              <a:t>circular layer</a:t>
            </a:r>
            <a:r>
              <a:rPr lang="en-US" sz="1800" b="1" dirty="0"/>
              <a:t>, and an </a:t>
            </a:r>
            <a:r>
              <a:rPr lang="en-US" sz="1800" b="1" dirty="0">
                <a:solidFill>
                  <a:srgbClr val="FF0000"/>
                </a:solidFill>
              </a:rPr>
              <a:t>innermost oblique layer</a:t>
            </a:r>
            <a:r>
              <a:rPr lang="en-US" sz="1800" b="1" dirty="0"/>
              <a:t>. </a:t>
            </a:r>
            <a:endParaRPr lang="en-US" sz="18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In the pylorus</a:t>
            </a:r>
            <a:r>
              <a:rPr lang="en-US" sz="1800" b="1" dirty="0"/>
              <a:t>: the circular smooth muscle layer </a:t>
            </a:r>
            <a:r>
              <a:rPr lang="en-US" sz="1800" b="1" dirty="0" smtClean="0"/>
              <a:t>( </a:t>
            </a:r>
            <a:r>
              <a:rPr lang="en-US" sz="1800" b="1" dirty="0" smtClean="0">
                <a:solidFill>
                  <a:srgbClr val="FF0000"/>
                </a:solidFill>
              </a:rPr>
              <a:t>the middle layer</a:t>
            </a:r>
            <a:r>
              <a:rPr lang="en-US" sz="1800" b="1" dirty="0" smtClean="0"/>
              <a:t>)is </a:t>
            </a:r>
            <a:r>
              <a:rPr lang="en-US" sz="1800" b="1" dirty="0"/>
              <a:t>thickened to form the pyloric sphincter.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Rhythmic contractions </a:t>
            </a:r>
            <a:r>
              <a:rPr lang="en-US" sz="1800" b="1" dirty="0" smtClean="0"/>
              <a:t>of the </a:t>
            </a:r>
            <a:r>
              <a:rPr lang="en-US" sz="1800" b="1" dirty="0"/>
              <a:t>muscularis thoroughly mix ingested food and chyme with</a:t>
            </a:r>
          </a:p>
          <a:p>
            <a:pPr marL="0" indent="0">
              <a:buNone/>
            </a:pPr>
            <a:r>
              <a:rPr lang="en-US" sz="1800" b="1" dirty="0"/>
              <a:t>mucus, HCl, and digestive enzymes from the gastric </a:t>
            </a:r>
            <a:r>
              <a:rPr lang="en-US" sz="1800" b="1" dirty="0" smtClean="0"/>
              <a:t>mucosa.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serosa:</a:t>
            </a:r>
          </a:p>
          <a:p>
            <a:pPr marL="0" indent="0">
              <a:buNone/>
            </a:pPr>
            <a:r>
              <a:rPr lang="en-US" sz="2000" b="1" dirty="0" smtClean="0"/>
              <a:t>The </a:t>
            </a:r>
            <a:r>
              <a:rPr lang="en-US" sz="2000" b="1" dirty="0"/>
              <a:t>stomach is covered by a thin </a:t>
            </a:r>
            <a:r>
              <a:rPr lang="en-US" sz="2000" b="1" dirty="0" smtClean="0"/>
              <a:t>serosa.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121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686800" cy="1752600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THANKS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341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The stomach divided </a:t>
            </a:r>
            <a:r>
              <a:rPr lang="en-US" sz="2200" dirty="0">
                <a:solidFill>
                  <a:prstClr val="black"/>
                </a:solidFill>
              </a:rPr>
              <a:t>into </a:t>
            </a:r>
            <a:r>
              <a:rPr lang="en-US" sz="2200" b="1" dirty="0" smtClean="0">
                <a:solidFill>
                  <a:srgbClr val="FF0000"/>
                </a:solidFill>
              </a:rPr>
              <a:t>four</a:t>
            </a:r>
            <a:r>
              <a:rPr lang="en-US" sz="2200" dirty="0" smtClean="0">
                <a:solidFill>
                  <a:prstClr val="black"/>
                </a:solidFill>
              </a:rPr>
              <a:t> main regions: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2200" dirty="0" smtClean="0">
              <a:solidFill>
                <a:prstClr val="black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prstClr val="black"/>
                </a:solidFill>
              </a:rPr>
              <a:t>1- </a:t>
            </a:r>
            <a:r>
              <a:rPr lang="en-US" sz="2200" b="1" dirty="0">
                <a:solidFill>
                  <a:srgbClr val="FF0000"/>
                </a:solidFill>
              </a:rPr>
              <a:t>The cardia</a:t>
            </a:r>
            <a:r>
              <a:rPr lang="en-US" sz="2200" dirty="0">
                <a:solidFill>
                  <a:prstClr val="black"/>
                </a:solidFill>
              </a:rPr>
              <a:t>:  </a:t>
            </a:r>
            <a:r>
              <a:rPr lang="en-US" sz="1800" b="1" dirty="0">
                <a:solidFill>
                  <a:prstClr val="black"/>
                </a:solidFill>
              </a:rPr>
              <a:t>surrounds the </a:t>
            </a:r>
            <a:r>
              <a:rPr lang="en-US" sz="1800" b="1" dirty="0" smtClean="0">
                <a:solidFill>
                  <a:prstClr val="black"/>
                </a:solidFill>
              </a:rPr>
              <a:t>esophagus, narrow </a:t>
            </a:r>
            <a:r>
              <a:rPr lang="en-US" sz="1800" b="1" dirty="0">
                <a:solidFill>
                  <a:prstClr val="black"/>
                </a:solidFill>
              </a:rPr>
              <a:t>transitional </a:t>
            </a:r>
            <a:r>
              <a:rPr lang="en-US" sz="1800" b="1" dirty="0" smtClean="0">
                <a:solidFill>
                  <a:prstClr val="black"/>
                </a:solidFill>
              </a:rPr>
              <a:t>zone</a:t>
            </a:r>
            <a:r>
              <a:rPr lang="en-US" sz="2200" dirty="0">
                <a:solidFill>
                  <a:prstClr val="black"/>
                </a:solidFill>
              </a:rPr>
              <a:t>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prstClr val="black"/>
                </a:solidFill>
              </a:rPr>
              <a:t>2- </a:t>
            </a:r>
            <a:r>
              <a:rPr lang="en-US" sz="2200" b="1" dirty="0">
                <a:solidFill>
                  <a:srgbClr val="FF0000"/>
                </a:solidFill>
              </a:rPr>
              <a:t>The </a:t>
            </a:r>
            <a:r>
              <a:rPr lang="en-US" sz="2200" b="1" dirty="0" smtClean="0">
                <a:solidFill>
                  <a:srgbClr val="FF0000"/>
                </a:solidFill>
              </a:rPr>
              <a:t>fundus and </a:t>
            </a:r>
            <a:r>
              <a:rPr lang="en-US" sz="2200" b="1" dirty="0" smtClean="0"/>
              <a:t>3-</a:t>
            </a:r>
            <a:r>
              <a:rPr lang="en-US" sz="2200" b="1" dirty="0" smtClean="0">
                <a:solidFill>
                  <a:srgbClr val="FF0000"/>
                </a:solidFill>
              </a:rPr>
              <a:t>the body</a:t>
            </a:r>
            <a:r>
              <a:rPr lang="en-US" sz="2200" dirty="0" smtClean="0">
                <a:solidFill>
                  <a:prstClr val="black"/>
                </a:solidFill>
              </a:rPr>
              <a:t>:  </a:t>
            </a:r>
            <a:r>
              <a:rPr lang="en-US" sz="1800" b="1" dirty="0">
                <a:solidFill>
                  <a:prstClr val="black"/>
                </a:solidFill>
              </a:rPr>
              <a:t>is the largest part, are identical in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b="1" dirty="0">
                <a:solidFill>
                  <a:prstClr val="black"/>
                </a:solidFill>
              </a:rPr>
              <a:t>microscopic structure and are the sites of gastric glands releasing acidic gastric juice.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 smtClean="0">
                <a:solidFill>
                  <a:prstClr val="black"/>
                </a:solidFill>
              </a:rPr>
              <a:t>4- </a:t>
            </a:r>
            <a:r>
              <a:rPr lang="en-US" sz="2200" b="1" dirty="0">
                <a:solidFill>
                  <a:srgbClr val="FF0000"/>
                </a:solidFill>
              </a:rPr>
              <a:t>The </a:t>
            </a:r>
            <a:r>
              <a:rPr lang="en-US" sz="2200" b="1" dirty="0" smtClean="0">
                <a:solidFill>
                  <a:srgbClr val="FF0000"/>
                </a:solidFill>
              </a:rPr>
              <a:t>pylorus: the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1800" b="1" dirty="0">
                <a:solidFill>
                  <a:prstClr val="black"/>
                </a:solidFill>
              </a:rPr>
              <a:t>funnel-shaped region </a:t>
            </a:r>
            <a:r>
              <a:rPr lang="en-US" sz="1800" b="1" dirty="0" smtClean="0">
                <a:solidFill>
                  <a:prstClr val="black"/>
                </a:solidFill>
              </a:rPr>
              <a:t>that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opens into the small intestine</a:t>
            </a:r>
            <a:r>
              <a:rPr lang="en-US" sz="2000" b="1" dirty="0" smtClean="0">
                <a:solidFill>
                  <a:prstClr val="black"/>
                </a:solidFill>
              </a:rPr>
              <a:t>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FF0000"/>
                </a:solidFill>
              </a:rPr>
              <a:t>The cardia and </a:t>
            </a:r>
            <a:r>
              <a:rPr lang="en-US" sz="1400" b="1" dirty="0">
                <a:solidFill>
                  <a:srgbClr val="FF0000"/>
                </a:solidFill>
              </a:rPr>
              <a:t>pylorus </a:t>
            </a:r>
            <a:r>
              <a:rPr lang="en-US" sz="1400" b="1" dirty="0">
                <a:solidFill>
                  <a:prstClr val="black"/>
                </a:solidFill>
              </a:rPr>
              <a:t>are primarily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400" b="1" dirty="0">
                <a:solidFill>
                  <a:prstClr val="black"/>
                </a:solidFill>
              </a:rPr>
              <a:t>involved with mucus production and are histogically </a:t>
            </a:r>
            <a:r>
              <a:rPr lang="en-US" sz="1400" b="1" dirty="0" smtClean="0">
                <a:solidFill>
                  <a:prstClr val="black"/>
                </a:solidFill>
              </a:rPr>
              <a:t>similar.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b="1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76200"/>
            <a:ext cx="9144000" cy="1325563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REGIONS OF THE STOMACH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343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6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libri Light"/>
              </a:rPr>
              <a:t>General plan of GIT tubes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7391400" cy="5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981200"/>
            <a:ext cx="2317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4" y="2201069"/>
            <a:ext cx="10366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276600"/>
            <a:ext cx="280987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3" y="3380581"/>
            <a:ext cx="1020764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017" y="4495800"/>
            <a:ext cx="2317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354" y="5943600"/>
            <a:ext cx="231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43" y="5973763"/>
            <a:ext cx="9271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36693" y="4793248"/>
            <a:ext cx="114379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Muscularis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1-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The mucosa and the submucosa </a:t>
            </a:r>
            <a:r>
              <a:rPr lang="en-US" sz="2000" b="1" dirty="0"/>
              <a:t>of the empty stomach show longitudinal folds (</a:t>
            </a:r>
            <a:r>
              <a:rPr lang="en-US" sz="2000" b="1" dirty="0">
                <a:solidFill>
                  <a:srgbClr val="FF0000"/>
                </a:solidFill>
              </a:rPr>
              <a:t>gastric rugae</a:t>
            </a:r>
            <a:r>
              <a:rPr lang="en-US" sz="2000" b="1" dirty="0"/>
              <a:t>) which disappear in the distended </a:t>
            </a:r>
            <a:r>
              <a:rPr lang="en-US" sz="2000" b="1" dirty="0" smtClean="0"/>
              <a:t>state (expansion) </a:t>
            </a:r>
            <a:r>
              <a:rPr lang="en-US" sz="2000" b="1" dirty="0"/>
              <a:t>of the stomach when it is filled with food.</a:t>
            </a:r>
          </a:p>
          <a:p>
            <a:pPr marL="0" indent="0">
              <a:buNone/>
            </a:pPr>
            <a:r>
              <a:rPr lang="en-US" sz="2000" b="1" dirty="0"/>
              <a:t>2- </a:t>
            </a:r>
            <a:r>
              <a:rPr lang="en-US" sz="2000" b="1" dirty="0">
                <a:solidFill>
                  <a:srgbClr val="FF0000"/>
                </a:solidFill>
              </a:rPr>
              <a:t>The mucosal surface </a:t>
            </a:r>
            <a:r>
              <a:rPr lang="en-US" sz="2000" b="1" dirty="0"/>
              <a:t>of the stomach is invaginated into the lamina propria forming  </a:t>
            </a:r>
            <a:r>
              <a:rPr lang="en-US" sz="2000" b="1" dirty="0">
                <a:solidFill>
                  <a:srgbClr val="FF0000"/>
                </a:solidFill>
              </a:rPr>
              <a:t>gastric pits</a:t>
            </a:r>
            <a:r>
              <a:rPr lang="en-US" sz="2000" b="1" dirty="0"/>
              <a:t>.</a:t>
            </a:r>
          </a:p>
          <a:p>
            <a:pPr marL="0" indent="0">
              <a:buNone/>
            </a:pPr>
            <a:r>
              <a:rPr lang="en-US" sz="2000" b="1" dirty="0"/>
              <a:t>3- </a:t>
            </a:r>
            <a:r>
              <a:rPr lang="en-US" sz="2000" b="1" dirty="0">
                <a:solidFill>
                  <a:srgbClr val="FF0000"/>
                </a:solidFill>
              </a:rPr>
              <a:t>The lamina propria </a:t>
            </a:r>
            <a:r>
              <a:rPr lang="en-US" sz="2000" b="1" dirty="0"/>
              <a:t>contains large number of </a:t>
            </a:r>
            <a:r>
              <a:rPr lang="en-US" sz="2000" b="1" dirty="0">
                <a:solidFill>
                  <a:srgbClr val="FF0000"/>
                </a:solidFill>
              </a:rPr>
              <a:t>simple  branched tubular glands </a:t>
            </a:r>
            <a:r>
              <a:rPr lang="en-US" sz="2000" b="1" dirty="0"/>
              <a:t>(</a:t>
            </a:r>
            <a:r>
              <a:rPr lang="en-US" sz="2000" b="1" dirty="0">
                <a:solidFill>
                  <a:srgbClr val="00B050"/>
                </a:solidFill>
              </a:rPr>
              <a:t>gastric glands</a:t>
            </a:r>
            <a:r>
              <a:rPr lang="en-US" sz="2000" b="1" dirty="0"/>
              <a:t>) which open into the bottoms of the pits.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01763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 Light"/>
              </a:rPr>
              <a:t>How does the stomach adapt to its functions?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62400"/>
            <a:ext cx="485616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24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6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I- Fundic </a:t>
            </a:r>
            <a:r>
              <a:rPr lang="en-US" sz="2000" b="1" dirty="0" smtClean="0">
                <a:solidFill>
                  <a:srgbClr val="FF0000"/>
                </a:solidFill>
              </a:rPr>
              <a:t>mucosa:</a:t>
            </a:r>
          </a:p>
          <a:p>
            <a:pPr marL="0" indent="0">
              <a:buNone/>
            </a:pPr>
            <a:r>
              <a:rPr lang="en-US" sz="1800" b="1" dirty="0"/>
              <a:t>It is characterized by short and narrow gastric pits (occupy 1/5 of the length of the mucosa).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It consists  of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A- The surface epithelium: </a:t>
            </a:r>
            <a:r>
              <a:rPr lang="en-US" sz="2000" b="1" dirty="0"/>
              <a:t>lined by the </a:t>
            </a:r>
            <a:r>
              <a:rPr lang="en-US" sz="2000" b="1" dirty="0">
                <a:solidFill>
                  <a:srgbClr val="002060"/>
                </a:solidFill>
              </a:rPr>
              <a:t>surface mucous cells </a:t>
            </a:r>
            <a:r>
              <a:rPr lang="en-US" sz="2000" b="1" dirty="0">
                <a:solidFill>
                  <a:srgbClr val="FF0000"/>
                </a:solidFill>
              </a:rPr>
              <a:t>(which also cover the pits</a:t>
            </a:r>
            <a:r>
              <a:rPr lang="en-US" sz="2000" b="1" dirty="0" smtClean="0">
                <a:solidFill>
                  <a:srgbClr val="FF0000"/>
                </a:solidFill>
              </a:rPr>
              <a:t>):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Shape: </a:t>
            </a:r>
            <a:r>
              <a:rPr lang="en-US" sz="1800" b="1" dirty="0"/>
              <a:t>tall columnar cells with pale apical parts.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Function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r>
              <a:rPr lang="en-US" sz="1800" b="1" dirty="0" smtClean="0"/>
              <a:t>secrete </a:t>
            </a:r>
            <a:r>
              <a:rPr lang="en-US" sz="1800" b="1" dirty="0"/>
              <a:t>a thick, adherent, and highly </a:t>
            </a:r>
            <a:r>
              <a:rPr lang="en-US" sz="1800" b="1" dirty="0" smtClean="0"/>
              <a:t>viscous mucous </a:t>
            </a:r>
            <a:r>
              <a:rPr lang="en-US" sz="1800" b="1" dirty="0"/>
              <a:t>layer, which is rich in bicarbonate ions and </a:t>
            </a:r>
            <a:r>
              <a:rPr lang="en-US" sz="1800" b="1" dirty="0" smtClean="0"/>
              <a:t>protects the </a:t>
            </a:r>
            <a:r>
              <a:rPr lang="en-US" sz="1800" b="1" dirty="0"/>
              <a:t>mucosa from both abrasive eﬀects of intraluminal </a:t>
            </a:r>
            <a:r>
              <a:rPr lang="en-US" sz="1800" b="1" dirty="0" smtClean="0"/>
              <a:t>food and </a:t>
            </a:r>
            <a:r>
              <a:rPr lang="en-US" sz="1800" b="1" dirty="0"/>
              <a:t>the corrosive eﬀects of stomach acid.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19845"/>
            <a:ext cx="9144000" cy="1086645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 Light"/>
              </a:rPr>
              <a:t>1- Mucosa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3962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5181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9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1800" dirty="0" smtClean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1800" dirty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b="1" dirty="0" smtClean="0"/>
              <a:t>B- </a:t>
            </a:r>
            <a:r>
              <a:rPr lang="en-US" sz="1800" b="1" dirty="0">
                <a:solidFill>
                  <a:srgbClr val="FF0000"/>
                </a:solidFill>
              </a:rPr>
              <a:t>The lamina propria</a:t>
            </a:r>
            <a:r>
              <a:rPr lang="en-US" sz="1800" b="1" dirty="0"/>
              <a:t>: contains large number of fundic glands that secrete the </a:t>
            </a:r>
            <a:r>
              <a:rPr lang="en-US" sz="1800" b="1" dirty="0">
                <a:solidFill>
                  <a:srgbClr val="FF0000"/>
                </a:solidFill>
              </a:rPr>
              <a:t>gastric juice</a:t>
            </a:r>
            <a:r>
              <a:rPr lang="en-US" sz="1800" b="1" dirty="0"/>
              <a:t>. The glands are surrounded by little amount of connective tissue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b="1" dirty="0"/>
              <a:t>C- </a:t>
            </a:r>
            <a:r>
              <a:rPr lang="en-US" sz="1800" b="1" dirty="0">
                <a:solidFill>
                  <a:srgbClr val="FF0000"/>
                </a:solidFill>
              </a:rPr>
              <a:t>Muscularis mucosae</a:t>
            </a:r>
            <a:r>
              <a:rPr lang="en-US" sz="1800" b="1" dirty="0" smtClean="0"/>
              <a:t>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1800" b="1" dirty="0"/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b="1" dirty="0">
                <a:solidFill>
                  <a:srgbClr val="FF0000"/>
                </a:solidFill>
              </a:rPr>
              <a:t>The fundic glands of the </a:t>
            </a:r>
            <a:r>
              <a:rPr lang="en-US" sz="1800" b="1" dirty="0" smtClean="0">
                <a:solidFill>
                  <a:srgbClr val="FF0000"/>
                </a:solidFill>
              </a:rPr>
              <a:t>stomach: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Type: </a:t>
            </a:r>
            <a:r>
              <a:rPr lang="en-US" sz="1800" b="1" dirty="0"/>
              <a:t>simple branched tubular glands.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Appearance: </a:t>
            </a:r>
            <a:r>
              <a:rPr lang="en-US" sz="1800" b="1" dirty="0"/>
              <a:t>closely packed, extending throughout the full thickness of the mucosa with minimum amount of CT in between.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Lining cells: </a:t>
            </a:r>
            <a:r>
              <a:rPr lang="en-US" sz="1800" b="1" dirty="0"/>
              <a:t>5 types.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00400"/>
            <a:ext cx="52101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7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fundic glands of the stomach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Each gland is divided into: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b="1" dirty="0"/>
              <a:t>A- </a:t>
            </a:r>
            <a:r>
              <a:rPr lang="en-US" sz="2000" b="1" dirty="0">
                <a:solidFill>
                  <a:srgbClr val="00B0F0"/>
                </a:solidFill>
              </a:rPr>
              <a:t>Upper part</a:t>
            </a:r>
            <a:r>
              <a:rPr lang="en-US" sz="2000" b="1" dirty="0"/>
              <a:t>: lined by mucous neck &amp; stem cells (2 cells).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b="1" dirty="0"/>
              <a:t>B- </a:t>
            </a:r>
            <a:r>
              <a:rPr lang="en-US" sz="2000" b="1" dirty="0">
                <a:solidFill>
                  <a:srgbClr val="00B0F0"/>
                </a:solidFill>
              </a:rPr>
              <a:t>Middle part</a:t>
            </a:r>
            <a:r>
              <a:rPr lang="en-US" sz="2000" b="1" dirty="0"/>
              <a:t>: lined mainly by parietal cells.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b="1" dirty="0"/>
              <a:t>C- </a:t>
            </a:r>
            <a:r>
              <a:rPr lang="en-US" sz="2000" b="1" dirty="0">
                <a:solidFill>
                  <a:srgbClr val="00B0F0"/>
                </a:solidFill>
              </a:rPr>
              <a:t>Base</a:t>
            </a:r>
            <a:r>
              <a:rPr lang="en-US" sz="2000" b="1" dirty="0"/>
              <a:t>: lined mainly by peptic, enteroendocrine. (2 cells).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895600"/>
            <a:ext cx="4648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39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1- The mucous neck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791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Site</a:t>
            </a:r>
            <a:r>
              <a:rPr lang="en-US" sz="2000" dirty="0"/>
              <a:t>: </a:t>
            </a:r>
            <a:r>
              <a:rPr lang="en-US" sz="1800" b="1" dirty="0"/>
              <a:t>in the upper part of the fundic gland , are present mainly clustered but also</a:t>
            </a:r>
          </a:p>
          <a:p>
            <a:pPr marL="0" indent="0">
              <a:buNone/>
            </a:pPr>
            <a:r>
              <a:rPr lang="en-US" sz="1800" b="1" dirty="0"/>
              <a:t>occur singly among the other cells in the necks of gastric glands and include many progenitor and </a:t>
            </a:r>
            <a:r>
              <a:rPr lang="en-US" sz="1800" b="1" dirty="0" smtClean="0"/>
              <a:t>immature surface </a:t>
            </a:r>
            <a:r>
              <a:rPr lang="en-US" sz="1800" b="1" dirty="0"/>
              <a:t>mucous cells</a:t>
            </a:r>
            <a:r>
              <a:rPr lang="en-US" sz="1800" b="1" dirty="0" smtClean="0"/>
              <a:t>.</a:t>
            </a:r>
          </a:p>
          <a:p>
            <a:pPr marL="0" indent="0">
              <a:buNone/>
            </a:pPr>
            <a:endParaRPr lang="en-US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Shape</a:t>
            </a:r>
            <a:r>
              <a:rPr lang="en-US" sz="2000" dirty="0"/>
              <a:t>: </a:t>
            </a:r>
            <a:r>
              <a:rPr lang="en-US" sz="1800" b="1" dirty="0"/>
              <a:t>low columnar , Less columnar </a:t>
            </a:r>
            <a:r>
              <a:rPr lang="en-US" sz="1800" b="1" dirty="0" smtClean="0"/>
              <a:t>than the </a:t>
            </a:r>
            <a:r>
              <a:rPr lang="en-US" sz="1800" b="1" dirty="0"/>
              <a:t>surface mucous cells lining the gastric pits, have round nuclei and apical secretory </a:t>
            </a:r>
            <a:r>
              <a:rPr lang="en-US" sz="1800" b="1" dirty="0" smtClean="0"/>
              <a:t>granules.</a:t>
            </a:r>
          </a:p>
          <a:p>
            <a:pPr marL="0" indent="0">
              <a:buNone/>
            </a:pPr>
            <a:r>
              <a:rPr lang="en-US" sz="1800" b="1" dirty="0" smtClean="0"/>
              <a:t> </a:t>
            </a:r>
            <a:endParaRPr lang="en-US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Function</a:t>
            </a:r>
            <a:r>
              <a:rPr lang="en-US" sz="2000" dirty="0"/>
              <a:t>: </a:t>
            </a:r>
            <a:r>
              <a:rPr lang="en-US" sz="1800" b="1" dirty="0"/>
              <a:t>secrete soluble mucus to lubricate the gastric content , </a:t>
            </a:r>
            <a:r>
              <a:rPr lang="en-US" sz="1800" b="1" dirty="0" smtClean="0"/>
              <a:t>Their </a:t>
            </a:r>
            <a:r>
              <a:rPr lang="en-US" sz="1800" b="1" dirty="0"/>
              <a:t>mucus secretion is less alkaline than that of </a:t>
            </a:r>
            <a:r>
              <a:rPr lang="en-US" sz="1800" b="1" dirty="0" smtClean="0"/>
              <a:t>the surface </a:t>
            </a:r>
            <a:r>
              <a:rPr lang="en-US" sz="1800" b="1" dirty="0"/>
              <a:t>epithelial mucous cells </a:t>
            </a:r>
            <a:r>
              <a:rPr lang="en-US" sz="2000" dirty="0" smtClean="0"/>
              <a:t>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800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9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1343</Words>
  <Application>Microsoft Office PowerPoint</Application>
  <PresentationFormat>On-screen Show (4:3)</PresentationFormat>
  <Paragraphs>135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STOMACH </vt:lpstr>
      <vt:lpstr>PowerPoint Presentation</vt:lpstr>
      <vt:lpstr>PowerPoint Presentation</vt:lpstr>
      <vt:lpstr>General plan of GIT tubes</vt:lpstr>
      <vt:lpstr>PowerPoint Presentation</vt:lpstr>
      <vt:lpstr>PowerPoint Presentation</vt:lpstr>
      <vt:lpstr>PowerPoint Presentation</vt:lpstr>
      <vt:lpstr>The fundic glands of the stomach</vt:lpstr>
      <vt:lpstr>1- The mucous neck cells</vt:lpstr>
      <vt:lpstr>PowerPoint Presentation</vt:lpstr>
      <vt:lpstr>PowerPoint Presentation</vt:lpstr>
      <vt:lpstr>Synthesis of HCL by the parietal cells</vt:lpstr>
      <vt:lpstr>chief cells=Peptic cells =zymogenic cells </vt:lpstr>
      <vt:lpstr>PowerPoint Presentation</vt:lpstr>
      <vt:lpstr>5- Stem cells </vt:lpstr>
      <vt:lpstr>PowerPoint Presentation</vt:lpstr>
      <vt:lpstr>PowerPoint Presentation</vt:lpstr>
      <vt:lpstr>III- Pyloric mucosa</vt:lpstr>
      <vt:lpstr>PowerPoint Presentation</vt:lpstr>
      <vt:lpstr>The submucosa</vt:lpstr>
      <vt:lpstr>The muscularis and the serosa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Salivary glands </dc:title>
  <dc:creator>Muntadher Abdulkareem</dc:creator>
  <cp:lastModifiedBy>Muntadher Abdulkareem</cp:lastModifiedBy>
  <cp:revision>71</cp:revision>
  <dcterms:created xsi:type="dcterms:W3CDTF">2021-01-19T19:37:22Z</dcterms:created>
  <dcterms:modified xsi:type="dcterms:W3CDTF">2021-02-06T18:35:41Z</dcterms:modified>
</cp:coreProperties>
</file>